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59" r:id="rId6"/>
    <p:sldId id="269" r:id="rId7"/>
    <p:sldId id="270" r:id="rId8"/>
    <p:sldId id="277" r:id="rId9"/>
    <p:sldId id="276" r:id="rId10"/>
    <p:sldId id="272" r:id="rId11"/>
    <p:sldId id="273" r:id="rId12"/>
    <p:sldId id="274" r:id="rId13"/>
    <p:sldId id="275" r:id="rId14"/>
    <p:sldId id="278" r:id="rId15"/>
    <p:sldId id="279" r:id="rId16"/>
    <p:sldId id="280" r:id="rId17"/>
    <p:sldId id="268" r:id="rId18"/>
  </p:sldIdLst>
  <p:sldSz cx="12192000" cy="6858000"/>
  <p:notesSz cx="6858000" cy="9144000"/>
  <p:defaultTextStyle>
    <a:defPPr>
      <a:defRPr lang="en-C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26097-8AE1-483B-E917-B8C635F95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038AA-7BCB-759E-4272-83282CC56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CECF6-DC7D-89C7-6F38-3CADD6D7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7CD28-6654-E612-1897-16487B88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10174-4399-D7E0-51B3-F2EFFB8D5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5269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8FAB-D6D6-4FE3-78B9-1FEA2CE8D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81479-40BD-12E1-9505-E577CAFF5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AB2FE-030E-ED7C-68F8-1C8870B8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FE920-D7AD-E748-9F93-09775C87B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2F459-99DB-8043-6F3B-0BD948E2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69060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1FF7E-B00C-238B-2E13-685C1D1ED2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06734-CAF8-2B0C-2502-9C480F480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D374C-A7E2-3A8D-2531-84823BD90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7AF39-F8F8-7F3D-5C8A-040A92B4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8D570-946B-9FFA-21F3-91B25D0D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47795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F900-B872-2F68-E957-7567F3B4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1CEAF-593A-C522-14C4-3B597A92A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A649B-CF20-B291-CEC1-9182408E3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BF51A-E15A-5AAC-0E63-EC4C4CE4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E40D6-EF59-547C-9C2F-18E3BBC2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7099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AEE81-4081-B004-BAC6-15340CCC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ABCB3-EA6F-8C42-EC30-E7A32A8F8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B2F51-DD4B-4791-93A7-9037DB7C3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222AD-E60E-793E-7DA0-283AB07D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6FB8A-FA0D-D2D5-4FB7-1CCBA3F0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4272584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DB91C-525F-F258-1E6B-35A1D3FF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CDFDD-6B8E-8BEF-6AA6-23760E7F3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C68CF5-1FBF-1E41-F190-53E1DEACB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6EB95-30F1-7370-BF35-940E30597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620C8-A887-4CDE-7688-DC6875876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AA4FD-1FC3-B60F-AB26-FEB0BBF31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43635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0627B-AD6D-F416-0E26-00228411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FBF58-70F1-CF04-02DF-D41DBC6AE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C0B22-7845-F7E8-30FB-CEFABBB04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D70D32-D53F-142F-1043-443029D996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E9354-20B1-D0BA-16BC-75FFDDE87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EF5593-026F-4716-F117-D7F55351A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93A93B-9D57-AD61-D98F-EF6EA13E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B55197-5791-F737-A97E-C18B2120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74715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41FB-60A5-B984-5ED9-27CC73FC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177A6-72B0-2745-5F5B-5B67E09D5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EEAFD-3035-308B-5EE2-19199149B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D301E-CBF0-334D-DD90-6E6C3D6AB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85134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081C19-30C8-5D21-FD9C-F6DC4BAB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9A9152-3EE8-A8FF-D396-EDD10DF5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AE2D8-A34D-20DD-631E-1534DC52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627362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E8B4-65AA-0775-9CC7-FF9387B08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033A6-3A52-0C31-1D9F-54C6C4EF1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67A7D-AB65-A75D-08E4-F1701EED1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06443-AEAB-A3A3-6392-87A2AA98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8DD430-BEC1-24A9-2B2B-2AABE3ADE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E7F3C-4163-654C-CC88-75F9CC24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4074308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C9EC-2480-A6D7-5D21-16BB81470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4D650B-CED8-2300-D495-BA7CF60B95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0036F-95F8-E4C5-4634-DE9B98746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768E0-DD55-9E20-A858-00E3B00CD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86771-0286-35B9-5431-1DE45C758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A3926-8C65-B0F2-EFB6-ADDE40409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108698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375AA8-6D66-54E9-98B8-17B633A5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489C-F6A8-50F2-A9CE-7C7675853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0AAA3-9B90-4FD0-49A7-06B5BF68C2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049-D6C7-42DB-A22E-D3AA7ECA4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B2CCD-57AC-1965-BFEA-2894942EC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235531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BE037-ABE0-CE2A-CE53-D0424FA4C5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963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93CB45-FEB3-4E2A-E013-6474C2726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  <a:latin typeface="Impact" panose="020B0806030902050204" pitchFamily="34" charset="0"/>
              </a:rPr>
              <a:t>Milestone 4: Baseline Model Trials</a:t>
            </a:r>
            <a:endParaRPr lang="en-CY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10F5C-56E1-0769-7D5B-21EB003A8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  <a:latin typeface="Impact" panose="020B0806030902050204" pitchFamily="34" charset="0"/>
              </a:rPr>
              <a:t>By Melina Lellepi and Ioannis Papadikos</a:t>
            </a:r>
            <a:endParaRPr lang="en-CY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AFA668-AF20-DA06-074B-CE32DFA65BC0}"/>
              </a:ext>
            </a:extLst>
          </p:cNvPr>
          <p:cNvSpPr txBox="1"/>
          <p:nvPr/>
        </p:nvSpPr>
        <p:spPr>
          <a:xfrm>
            <a:off x="11923183" y="6488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2299457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5533-7564-7798-B59E-94D53E37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b="1" dirty="0"/>
            </a:br>
            <a:r>
              <a:rPr lang="en-GB" b="1" dirty="0">
                <a:latin typeface="Avenir Book" panose="02000503020000020003" pitchFamily="2" charset="0"/>
              </a:rPr>
              <a:t>Dummy Classifier: Results and Metrics</a:t>
            </a:r>
            <a:endParaRPr lang="en-CY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26E954-E2D0-9C31-7225-17D4066BA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33389"/>
            <a:ext cx="5257800" cy="420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6ED95-E307-6209-74B4-236FC72B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3390"/>
            <a:ext cx="5418665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6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0E26DCB-A5BB-9B94-E4DC-872BECD03F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b="1" dirty="0"/>
            </a:br>
            <a:r>
              <a:rPr lang="en-GB" b="1" dirty="0">
                <a:latin typeface="Avenir Book" panose="02000503020000020003" pitchFamily="2" charset="0"/>
              </a:rPr>
              <a:t>Logistic Regression: Results and Metrics</a:t>
            </a:r>
            <a:endParaRPr lang="en-CY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E95EC2-7061-23F1-A8B3-7B1234F67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68875"/>
            <a:ext cx="5681134" cy="947208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2D9B76-D7A8-1FA0-26ED-336D17E2A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6526" y="1746250"/>
            <a:ext cx="5762807" cy="3365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4F090D-11D4-B208-CF4A-3D5829B0E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333" y="1746250"/>
            <a:ext cx="5185834" cy="416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2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8992CD9-3E5B-90F1-68ED-A716D8BA1B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b="1" dirty="0"/>
            </a:br>
            <a:r>
              <a:rPr lang="en-GB" b="1" dirty="0">
                <a:latin typeface="Avenir Book" panose="02000503020000020003" pitchFamily="2" charset="0"/>
              </a:rPr>
              <a:t>K-Nearest </a:t>
            </a:r>
            <a:r>
              <a:rPr lang="en-GB" b="1" dirty="0" err="1">
                <a:latin typeface="Avenir Book" panose="02000503020000020003" pitchFamily="2" charset="0"/>
              </a:rPr>
              <a:t>Neighbors</a:t>
            </a:r>
            <a:r>
              <a:rPr lang="en-GB" b="1" dirty="0">
                <a:latin typeface="Avenir Book" panose="02000503020000020003" pitchFamily="2" charset="0"/>
              </a:rPr>
              <a:t>: Results and Metrics</a:t>
            </a:r>
            <a:endParaRPr lang="en-CY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9803C9-AF1B-9470-09B2-5F87E0CE5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606" y="1690688"/>
            <a:ext cx="6591811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E3187-8325-3648-2E35-14EB3D766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4" y="1690688"/>
            <a:ext cx="4872311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3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7C8873-3296-4BC8-5E87-9262B358CA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b="1" dirty="0"/>
            </a:br>
            <a:r>
              <a:rPr lang="en-GB" b="1" dirty="0">
                <a:latin typeface="Avenir Book" panose="02000503020000020003" pitchFamily="2" charset="0"/>
              </a:rPr>
              <a:t>Decision Tree Classifier: Results and Metrics</a:t>
            </a:r>
            <a:endParaRPr lang="en-CY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4CA1D4-BAE7-5B0E-60F1-17751B0E1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210300" cy="32834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8A7E92-4150-22FD-7E5F-77E4CE802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02186"/>
            <a:ext cx="6210299" cy="16906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A2D8ED-930F-229D-09AB-EB3923370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499" y="1690687"/>
            <a:ext cx="4804833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5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873D-7355-C990-7742-6296E4C2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950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Avenir Book" panose="02000503020000020003" pitchFamily="2" charset="0"/>
              </a:rPr>
              <a:t>Model Evaluation</a:t>
            </a:r>
            <a:endParaRPr lang="en-CY" b="1" dirty="0">
              <a:latin typeface="Avenir Book" panose="02000503020000020003" pitchFamily="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4B3612-95C4-09C3-1984-99B1C1C71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4917" y="1325563"/>
            <a:ext cx="9873191" cy="50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2237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29F49-D728-A709-CCD1-D4E84C9E2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dirty="0">
                <a:latin typeface="Avenir Book" panose="02000503020000020003" pitchFamily="2" charset="0"/>
              </a:rPr>
              <a:t>What Surprised Us and Insights</a:t>
            </a:r>
            <a:endParaRPr lang="en-CY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FFBFC-C645-856D-AE85-5DDAA51A8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GB" sz="1800" dirty="0">
                <a:latin typeface="Avenir Book" panose="02000503020000020003" pitchFamily="2" charset="0"/>
              </a:rPr>
              <a:t>Logistic Regression performed identically to the Dummy Classifier.</a:t>
            </a:r>
          </a:p>
          <a:p>
            <a:r>
              <a:rPr lang="en-GB" sz="1800" dirty="0">
                <a:latin typeface="Avenir Book" panose="02000503020000020003" pitchFamily="2" charset="0"/>
              </a:rPr>
              <a:t>As expected the Decision tree classifier had the highest accuracy, however a much lower F1 score in comparison to KNN.</a:t>
            </a:r>
          </a:p>
          <a:p>
            <a:r>
              <a:rPr lang="en-GB" sz="1800" dirty="0">
                <a:latin typeface="Avenir Book" panose="02000503020000020003" pitchFamily="2" charset="0"/>
              </a:rPr>
              <a:t>KNN had the lowest accuracy, but the highest F1 score (by a large margin).</a:t>
            </a:r>
          </a:p>
          <a:p>
            <a:r>
              <a:rPr lang="en-GB" sz="1800" dirty="0">
                <a:latin typeface="Avenir Book" panose="02000503020000020003" pitchFamily="2" charset="0"/>
              </a:rPr>
              <a:t>Recall was most at KNN as it predicted most true positives.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8420C-40C6-EAF6-7960-09C8213CCD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42" r="14857" b="-1"/>
          <a:stretch/>
        </p:blipFill>
        <p:spPr>
          <a:xfrm>
            <a:off x="6296052" y="1114923"/>
            <a:ext cx="4628198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96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0E0B-7733-C68D-E162-EE833435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venir Book" panose="02000503020000020003" pitchFamily="2" charset="0"/>
              </a:rPr>
              <a:t>How we’re planning to improve</a:t>
            </a:r>
            <a:endParaRPr lang="en-CY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3698-4A08-0443-216B-415208382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Avenir Book" panose="02000503020000020003" pitchFamily="2" charset="0"/>
              </a:rPr>
              <a:t>Use of more complex models such as XGBoost and Random Forests.</a:t>
            </a:r>
          </a:p>
          <a:p>
            <a:r>
              <a:rPr lang="en-GB" dirty="0">
                <a:latin typeface="Avenir Book" panose="02000503020000020003" pitchFamily="2" charset="0"/>
              </a:rPr>
              <a:t>Ensuring data is well cleaned.</a:t>
            </a:r>
          </a:p>
          <a:p>
            <a:r>
              <a:rPr lang="en-GB" dirty="0">
                <a:latin typeface="Avenir Book" panose="02000503020000020003" pitchFamily="2" charset="0"/>
              </a:rPr>
              <a:t>More Stopping conditions/hyper-parameters to be applied to our models.</a:t>
            </a:r>
          </a:p>
          <a:p>
            <a:r>
              <a:rPr lang="en-GB" dirty="0">
                <a:latin typeface="Avenir Book" panose="02000503020000020003" pitchFamily="2" charset="0"/>
              </a:rPr>
              <a:t>ROC-AUC to be implemented to give us a better </a:t>
            </a:r>
            <a:r>
              <a:rPr lang="en-GB" dirty="0" err="1">
                <a:latin typeface="Avenir Book" panose="02000503020000020003" pitchFamily="2" charset="0"/>
              </a:rPr>
              <a:t>visualization</a:t>
            </a:r>
            <a:r>
              <a:rPr lang="en-GB" dirty="0">
                <a:latin typeface="Avenir Book" panose="02000503020000020003" pitchFamily="2" charset="0"/>
              </a:rPr>
              <a:t> of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314439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20C640-6B16-66CD-CA65-9F9F152D1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Avenir Book" panose="02000503020000020003" pitchFamily="2" charset="0"/>
              </a:rPr>
              <a:t>Thank you for yo</a:t>
            </a:r>
            <a:r>
              <a:rPr lang="en-GB" sz="6600" kern="1200" dirty="0">
                <a:solidFill>
                  <a:srgbClr val="FFFFFF"/>
                </a:solidFill>
                <a:latin typeface="Avenir Book" panose="02000503020000020003" pitchFamily="2" charset="0"/>
              </a:rPr>
              <a:t>ur</a:t>
            </a:r>
            <a:r>
              <a:rPr lang="en-GB" sz="6600" dirty="0">
                <a:solidFill>
                  <a:srgbClr val="FFFFFF"/>
                </a:solidFill>
                <a:latin typeface="Avenir Book" panose="02000503020000020003" pitchFamily="2" charset="0"/>
              </a:rPr>
              <a:t> </a:t>
            </a:r>
            <a:r>
              <a:rPr lang="en-US" sz="6600" kern="1200" dirty="0">
                <a:solidFill>
                  <a:srgbClr val="FFFFFF"/>
                </a:solidFill>
                <a:latin typeface="Avenir Book" panose="02000503020000020003" pitchFamily="2" charset="0"/>
              </a:rPr>
              <a:t>attention!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0B850-B7EE-8A00-2D49-AF80CDBC6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16" y="3067050"/>
            <a:ext cx="9081320" cy="30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493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83544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AFB2-54CB-01BE-3B11-49665E9C9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58"/>
            <a:ext cx="11099800" cy="1460500"/>
          </a:xfrm>
        </p:spPr>
        <p:txBody>
          <a:bodyPr/>
          <a:lstStyle/>
          <a:p>
            <a:r>
              <a:rPr lang="en-GB" b="1" dirty="0">
                <a:latin typeface="Avenir Book" panose="02000503020000020003" pitchFamily="2" charset="0"/>
                <a:ea typeface="ADLaM Display" panose="02010000000000000000" pitchFamily="2" charset="77"/>
                <a:cs typeface="Aptos Serif" panose="02020604070405020304" pitchFamily="18" charset="0"/>
              </a:rPr>
              <a:t>Outline</a:t>
            </a:r>
            <a:endParaRPr lang="en-CY" b="1" dirty="0">
              <a:latin typeface="Avenir Book" panose="02000503020000020003" pitchFamily="2" charset="0"/>
              <a:ea typeface="ADLaM Display" panose="02010000000000000000" pitchFamily="2" charset="77"/>
              <a:cs typeface="Aptos Serif" panose="0202060407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C2F79-4951-CD0D-A362-106E2C2BC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583"/>
            <a:ext cx="9258300" cy="45296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>
                <a:latin typeface="Avenir Book" panose="02000503020000020003" pitchFamily="2" charset="0"/>
                <a:cs typeface="Aptos Serif" panose="02020604070405020304" pitchFamily="18" charset="0"/>
              </a:rPr>
              <a:t>Baseline Models:</a:t>
            </a:r>
          </a:p>
          <a:p>
            <a:pPr>
              <a:buFont typeface="Wingdings" pitchFamily="2" charset="2"/>
              <a:buChar char="q"/>
            </a:pPr>
            <a:r>
              <a:rPr lang="en-GB" sz="2200" b="1" dirty="0">
                <a:latin typeface="Avenir Book" panose="02000503020000020003" pitchFamily="2" charset="0"/>
                <a:cs typeface="Aptos Serif" panose="02020604070405020304" pitchFamily="18" charset="0"/>
              </a:rPr>
              <a:t>Dummy Classifier</a:t>
            </a:r>
          </a:p>
          <a:p>
            <a:pPr>
              <a:buFont typeface="Wingdings" pitchFamily="2" charset="2"/>
              <a:buChar char="q"/>
            </a:pPr>
            <a:r>
              <a:rPr lang="en-GB" sz="2200" b="1" dirty="0">
                <a:latin typeface="Avenir Book" panose="02000503020000020003" pitchFamily="2" charset="0"/>
                <a:cs typeface="Aptos Serif" panose="02020604070405020304" pitchFamily="18" charset="0"/>
              </a:rPr>
              <a:t>KNN (K-Nearest </a:t>
            </a:r>
            <a:r>
              <a:rPr lang="en-GB" sz="2200" b="1" dirty="0" err="1">
                <a:latin typeface="Avenir Book" panose="02000503020000020003" pitchFamily="2" charset="0"/>
                <a:cs typeface="Aptos Serif" panose="02020604070405020304" pitchFamily="18" charset="0"/>
              </a:rPr>
              <a:t>Neighbors</a:t>
            </a:r>
            <a:r>
              <a:rPr lang="en-GB" sz="2200" b="1" dirty="0">
                <a:latin typeface="Avenir Book" panose="02000503020000020003" pitchFamily="2" charset="0"/>
                <a:cs typeface="Aptos Serif" panose="02020604070405020304" pitchFamily="18" charset="0"/>
              </a:rPr>
              <a:t>)</a:t>
            </a:r>
          </a:p>
          <a:p>
            <a:pPr>
              <a:buFont typeface="Wingdings" pitchFamily="2" charset="2"/>
              <a:buChar char="q"/>
            </a:pPr>
            <a:r>
              <a:rPr lang="en-GB" sz="2200" b="1" dirty="0">
                <a:latin typeface="Avenir Book" panose="02000503020000020003" pitchFamily="2" charset="0"/>
                <a:cs typeface="Aptos Serif" panose="02020604070405020304" pitchFamily="18" charset="0"/>
              </a:rPr>
              <a:t>Logistic Regression</a:t>
            </a:r>
          </a:p>
          <a:p>
            <a:pPr>
              <a:buFont typeface="Wingdings" pitchFamily="2" charset="2"/>
              <a:buChar char="q"/>
            </a:pPr>
            <a:r>
              <a:rPr lang="en-GB" sz="2200" b="1" dirty="0">
                <a:latin typeface="Avenir Book" panose="02000503020000020003" pitchFamily="2" charset="0"/>
                <a:cs typeface="Aptos Serif" panose="02020604070405020304" pitchFamily="18" charset="0"/>
              </a:rPr>
              <a:t>Decision Tree</a:t>
            </a:r>
          </a:p>
          <a:p>
            <a:pPr marL="0" indent="0">
              <a:buNone/>
            </a:pPr>
            <a:endParaRPr lang="en-GB" sz="2200" b="1" dirty="0">
              <a:latin typeface="Avenir Book" panose="02000503020000020003" pitchFamily="2" charset="0"/>
              <a:cs typeface="Aptos Serif" panose="02020604070405020304" pitchFamily="18" charset="0"/>
            </a:endParaRPr>
          </a:p>
          <a:p>
            <a:pPr marL="0" indent="0">
              <a:buNone/>
            </a:pPr>
            <a:r>
              <a:rPr lang="en-GB" b="1" dirty="0">
                <a:latin typeface="Avenir Book" panose="02000503020000020003" pitchFamily="2" charset="0"/>
                <a:cs typeface="Aptos Serif" panose="02020604070405020304" pitchFamily="18" charset="0"/>
              </a:rPr>
              <a:t>Evaluating Performance:</a:t>
            </a:r>
            <a:endParaRPr lang="en-GB" sz="2200" b="1" dirty="0">
              <a:latin typeface="Avenir Book" panose="02000503020000020003" pitchFamily="2" charset="0"/>
              <a:cs typeface="Aptos Serif" panose="02020604070405020304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en-GB" sz="2200" b="1" dirty="0">
                <a:latin typeface="Avenir Book" panose="02000503020000020003" pitchFamily="2" charset="0"/>
                <a:cs typeface="Aptos Serif" panose="02020604070405020304" pitchFamily="18" charset="0"/>
              </a:rPr>
              <a:t>Accuracy</a:t>
            </a:r>
          </a:p>
          <a:p>
            <a:pPr>
              <a:buFont typeface="Wingdings" pitchFamily="2" charset="2"/>
              <a:buChar char="q"/>
            </a:pPr>
            <a:r>
              <a:rPr lang="en-GB" sz="2200" b="1" dirty="0">
                <a:latin typeface="Avenir Book" panose="02000503020000020003" pitchFamily="2" charset="0"/>
                <a:cs typeface="Aptos Serif" panose="02020604070405020304" pitchFamily="18" charset="0"/>
              </a:rPr>
              <a:t>MSE, RMSE and MAE</a:t>
            </a:r>
          </a:p>
          <a:p>
            <a:pPr>
              <a:buFont typeface="Wingdings" pitchFamily="2" charset="2"/>
              <a:buChar char="q"/>
            </a:pPr>
            <a:r>
              <a:rPr lang="en-GB" sz="2200" b="1" dirty="0">
                <a:latin typeface="Avenir Book" panose="02000503020000020003" pitchFamily="2" charset="0"/>
                <a:cs typeface="Aptos Serif" panose="02020604070405020304" pitchFamily="18" charset="0"/>
              </a:rPr>
              <a:t> Precision and Recall</a:t>
            </a:r>
          </a:p>
          <a:p>
            <a:pPr>
              <a:buFont typeface="Wingdings" pitchFamily="2" charset="2"/>
              <a:buChar char="q"/>
            </a:pPr>
            <a:r>
              <a:rPr lang="en-GB" sz="2200" b="1" dirty="0">
                <a:latin typeface="Avenir Book" panose="02000503020000020003" pitchFamily="2" charset="0"/>
                <a:cs typeface="Aptos Serif" panose="02020604070405020304" pitchFamily="18" charset="0"/>
              </a:rPr>
              <a:t>F1-score</a:t>
            </a:r>
          </a:p>
          <a:p>
            <a:pPr>
              <a:buFont typeface="Wingdings" pitchFamily="2" charset="2"/>
              <a:buChar char="q"/>
            </a:pPr>
            <a:endParaRPr lang="en-CY" sz="2200" b="1" dirty="0">
              <a:latin typeface="Avenir Book" panose="02000503020000020003" pitchFamily="2" charset="0"/>
              <a:cs typeface="Aptos Serif" panose="0202060407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4104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87184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A975-C600-DBE7-7BC6-1E091DA3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1" y="1804458"/>
            <a:ext cx="11946467" cy="2516188"/>
          </a:xfrm>
        </p:spPr>
        <p:txBody>
          <a:bodyPr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Impact" panose="020B0806030902050204" pitchFamily="34" charset="0"/>
              </a:rPr>
              <a:t>Baseline</a:t>
            </a:r>
            <a:r>
              <a:rPr lang="en-GB" sz="7200" dirty="0">
                <a:solidFill>
                  <a:schemeClr val="bg1"/>
                </a:solidFill>
                <a:latin typeface="Impact" panose="020B0806030902050204" pitchFamily="34" charset="0"/>
              </a:rPr>
              <a:t> Models</a:t>
            </a:r>
            <a:endParaRPr lang="en-CY" sz="7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8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7C75F-459C-0B67-BCD8-4B123DF0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Avenir Book" panose="02000503020000020003" pitchFamily="2" charset="0"/>
              </a:rPr>
              <a:t>Dummy Classifier</a:t>
            </a:r>
            <a:endParaRPr lang="en-CY" b="1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E71FC-B075-ECC2-5998-1F6AF1A00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latin typeface="Avenir Book" panose="02000503020000020003" pitchFamily="2" charset="0"/>
              </a:rPr>
              <a:t>For our simplest model we used a dummy classifier, that </a:t>
            </a:r>
            <a:r>
              <a:rPr lang="en-GB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is a simple machine learning tool that makes predictions using basic rules, without trying to learn patterns from the data by </a:t>
            </a:r>
            <a:r>
              <a:rPr lang="en-GB" i="0" u="none" strike="noStrike" dirty="0">
                <a:solidFill>
                  <a:srgbClr val="C00000"/>
                </a:solidFill>
                <a:effectLst/>
                <a:latin typeface="Avenir Book" panose="02000503020000020003" pitchFamily="2" charset="0"/>
              </a:rPr>
              <a:t>always predicting the most frequent class</a:t>
            </a:r>
            <a:r>
              <a:rPr lang="en-GB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. </a:t>
            </a:r>
            <a:r>
              <a:rPr lang="en-GB" dirty="0">
                <a:solidFill>
                  <a:srgbClr val="000000"/>
                </a:solidFill>
                <a:latin typeface="Avenir Book" panose="02000503020000020003" pitchFamily="2" charset="0"/>
              </a:rPr>
              <a:t>We mainly used this to compare it to other models.</a:t>
            </a:r>
            <a:endParaRPr lang="en-GB" i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GB" dirty="0">
              <a:latin typeface="Avenir Book" panose="02000503020000020003" pitchFamily="2" charset="0"/>
            </a:endParaRPr>
          </a:p>
          <a:p>
            <a:r>
              <a:rPr lang="en-GB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In a dataset where 90% of patients don’t have heart disease:</a:t>
            </a:r>
          </a:p>
          <a:p>
            <a:r>
              <a:rPr lang="en-GB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A dummy classifier using most frequent would always predict "no disease."</a:t>
            </a:r>
          </a:p>
          <a:p>
            <a:r>
              <a:rPr lang="en-GB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It might get 90% accuracy, but it’s not a useful model.</a:t>
            </a:r>
          </a:p>
          <a:p>
            <a:pPr>
              <a:buFont typeface="Courier New" panose="02070309020205020404" pitchFamily="49" charset="0"/>
              <a:buChar char="o"/>
            </a:pPr>
            <a:endParaRPr lang="en-CY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25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/>
          </a:blip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0C9C-18CF-A9FF-43A5-03F0777A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Avenir Book" panose="02000503020000020003" pitchFamily="2" charset="0"/>
                <a:cs typeface="Aptos Serif" panose="02020604070405020304" pitchFamily="18" charset="0"/>
              </a:rPr>
              <a:t>Logistic Regression</a:t>
            </a:r>
            <a:endParaRPr lang="en-CY" b="1" dirty="0">
              <a:latin typeface="Avenir Book" panose="02000503020000020003" pitchFamily="2" charset="0"/>
              <a:cs typeface="Aptos Serif" panose="0202060407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C570E-039D-01C7-C5C1-CBF44C1A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369" y="1690688"/>
            <a:ext cx="4159798" cy="3284502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BEA2FDD-A73B-595C-2DF9-049BC1964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99370" y="5167312"/>
            <a:ext cx="3919852" cy="11840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5767EB-E29E-533C-7CAE-5A4151B07EB8}"/>
              </a:ext>
            </a:extLst>
          </p:cNvPr>
          <p:cNvSpPr txBox="1"/>
          <p:nvPr/>
        </p:nvSpPr>
        <p:spPr>
          <a:xfrm>
            <a:off x="838200" y="1690688"/>
            <a:ext cx="6775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u="none" strike="noStrike" dirty="0">
                <a:effectLst/>
                <a:latin typeface="Avenir Book" panose="02000503020000020003" pitchFamily="2" charset="0"/>
                <a:cs typeface="Aptos Serif" panose="02020604070405020304" pitchFamily="18" charset="0"/>
              </a:rPr>
              <a:t>Logistic regression is a statistical method used to predict the probability of a binary outcome (like yes/no, 0/1, or true/false) based on one or more input variables. It estimates the relationship between the inputs and the probability of a specific outcome using a special "S-shaped" curve called the sigmoid/logistic function.</a:t>
            </a:r>
            <a:endParaRPr lang="en-CY" dirty="0">
              <a:latin typeface="Avenir Book" panose="02000503020000020003" pitchFamily="2" charset="0"/>
              <a:cs typeface="Aptos Serif" panose="0202060407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4C7593-4226-5F83-B8AD-6081C3028F43}"/>
              </a:ext>
            </a:extLst>
          </p:cNvPr>
          <p:cNvSpPr txBox="1"/>
          <p:nvPr/>
        </p:nvSpPr>
        <p:spPr>
          <a:xfrm>
            <a:off x="736813" y="3519373"/>
            <a:ext cx="6650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Avenir Book" panose="02000503020000020003" pitchFamily="2" charset="0"/>
              </a:rPr>
              <a:t>Linear regression could be used to predict the probability </a:t>
            </a:r>
            <a:r>
              <a:rPr lang="en-CY" b="0" i="0" dirty="0">
                <a:solidFill>
                  <a:srgbClr val="C00000"/>
                </a:solidFill>
                <a:effectLst/>
                <a:latin typeface="Helvetica" pitchFamily="2" charset="0"/>
              </a:rPr>
              <a:t>𝑃(𝑦 = 1)</a:t>
            </a:r>
            <a:r>
              <a:rPr lang="en-GB" b="0" i="0" dirty="0">
                <a:effectLst/>
                <a:latin typeface="Helvetica" pitchFamily="2" charset="0"/>
              </a:rPr>
              <a:t> </a:t>
            </a:r>
            <a:r>
              <a:rPr lang="en-GB" b="0" i="0" dirty="0">
                <a:effectLst/>
                <a:latin typeface="Avenir Book" panose="02000503020000020003" pitchFamily="2" charset="0"/>
              </a:rPr>
              <a:t>directly from a set of predictors such as </a:t>
            </a:r>
            <a:r>
              <a:rPr lang="en-GB" b="0" i="0" dirty="0">
                <a:solidFill>
                  <a:schemeClr val="accent3">
                    <a:lumMod val="75000"/>
                  </a:schemeClr>
                </a:solidFill>
                <a:effectLst/>
                <a:latin typeface="Avenir Book" panose="02000503020000020003" pitchFamily="2" charset="0"/>
              </a:rPr>
              <a:t>sex, cholesterol levels</a:t>
            </a:r>
            <a:r>
              <a:rPr lang="en-GB" b="0" i="0" dirty="0">
                <a:solidFill>
                  <a:schemeClr val="accent3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en-GB" b="0" i="0" dirty="0">
                <a:effectLst/>
                <a:latin typeface="Avenir Book" panose="02000503020000020003" pitchFamily="2" charset="0"/>
              </a:rPr>
              <a:t>etc.</a:t>
            </a:r>
            <a:endParaRPr lang="en-CY" dirty="0">
              <a:effectLst/>
              <a:latin typeface="Helvetica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Avenir Book" panose="02000503020000020003" pitchFamily="2" charset="0"/>
              </a:rPr>
              <a:t> If </a:t>
            </a:r>
            <a:r>
              <a:rPr lang="en-CY" b="0" i="0" dirty="0">
                <a:solidFill>
                  <a:srgbClr val="C00000"/>
                </a:solidFill>
                <a:effectLst/>
                <a:latin typeface="Helvetica" pitchFamily="2" charset="0"/>
              </a:rPr>
              <a:t>𝑃(𝑦 = 1) ≥ 0.5</a:t>
            </a:r>
            <a:r>
              <a:rPr lang="en-GB" dirty="0">
                <a:latin typeface="Avenir Book" panose="02000503020000020003" pitchFamily="2" charset="0"/>
              </a:rPr>
              <a:t>, we could predict that the patient has heart disease and predict otherwise if </a:t>
            </a:r>
            <a:r>
              <a:rPr lang="en-CY" b="0" i="0" dirty="0">
                <a:solidFill>
                  <a:srgbClr val="C00000"/>
                </a:solidFill>
                <a:effectLst/>
                <a:latin typeface="Helvetica" pitchFamily="2" charset="0"/>
              </a:rPr>
              <a:t>𝑃(𝑦 = 1) &lt; 0.5</a:t>
            </a:r>
            <a:r>
              <a:rPr lang="en-GB" b="0" i="0" dirty="0">
                <a:effectLst/>
                <a:latin typeface="Avenir Book" panose="02000503020000020003" pitchFamily="2" charset="0"/>
              </a:rPr>
              <a:t>.</a:t>
            </a:r>
            <a:endParaRPr lang="en-CY" dirty="0">
              <a:effectLst/>
              <a:latin typeface="Helvetica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CY" dirty="0">
              <a:effectLst/>
              <a:latin typeface="Helvetica" pitchFamily="2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CY" dirty="0">
              <a:latin typeface="Avenir Book" panose="02000503020000020003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C61D507-E068-8019-CD22-CE8422670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060146"/>
            <a:ext cx="6545226" cy="16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9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19DCD-4B59-B491-40B6-63A85F8A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603504"/>
            <a:ext cx="10872216" cy="1527048"/>
          </a:xfrm>
        </p:spPr>
        <p:txBody>
          <a:bodyPr anchor="b">
            <a:norm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K-Nearest </a:t>
            </a:r>
            <a:r>
              <a:rPr lang="en-GB" b="1" dirty="0" err="1">
                <a:latin typeface="Avenir Book" panose="02000503020000020003" pitchFamily="2" charset="0"/>
              </a:rPr>
              <a:t>Neighbors</a:t>
            </a:r>
            <a:r>
              <a:rPr lang="en-GB" b="1" dirty="0">
                <a:latin typeface="Avenir Book" panose="02000503020000020003" pitchFamily="2" charset="0"/>
              </a:rPr>
              <a:t> (classification)</a:t>
            </a:r>
            <a:endParaRPr lang="en-CY" b="1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64E57-9644-737A-E1EC-C05C3BC07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78" y="2441274"/>
            <a:ext cx="5173647" cy="37760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86CA4-6FB9-67B1-002D-0039C5EDA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83148"/>
            <a:ext cx="5905500" cy="4575935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GB" sz="1700" i="0" u="none" strike="noStrike" dirty="0">
                <a:effectLst/>
                <a:latin typeface="Avenir Book" panose="02000503020000020003" pitchFamily="2" charset="0"/>
              </a:rPr>
              <a:t>KNN for classification is a simple algorithm that predicts the class of a data point </a:t>
            </a:r>
            <a:r>
              <a:rPr lang="en-GB" sz="1700" i="0" u="none" strike="noStrike" dirty="0">
                <a:solidFill>
                  <a:schemeClr val="accent2"/>
                </a:solidFill>
                <a:effectLst/>
                <a:latin typeface="Avenir Book" panose="02000503020000020003" pitchFamily="2" charset="0"/>
              </a:rPr>
              <a:t>by looking at the 'k' closest labeled points in the dataset</a:t>
            </a:r>
            <a:r>
              <a:rPr lang="en-GB" sz="1700" i="0" u="none" strike="noStrike" dirty="0">
                <a:effectLst/>
                <a:latin typeface="Avenir Book" panose="02000503020000020003" pitchFamily="2" charset="0"/>
              </a:rPr>
              <a:t>. It assigns the most common class among those </a:t>
            </a:r>
            <a:r>
              <a:rPr lang="en-GB" sz="1700" i="0" u="none" strike="noStrike" dirty="0" err="1">
                <a:effectLst/>
                <a:latin typeface="Avenir Book" panose="02000503020000020003" pitchFamily="2" charset="0"/>
              </a:rPr>
              <a:t>neighbors</a:t>
            </a:r>
            <a:r>
              <a:rPr lang="en-GB" sz="1700" i="0" u="none" strike="noStrike" dirty="0">
                <a:effectLst/>
                <a:latin typeface="Avenir Book" panose="02000503020000020003" pitchFamily="2" charset="0"/>
              </a:rPr>
              <a:t>.</a:t>
            </a:r>
          </a:p>
          <a:p>
            <a:pPr marL="0" indent="0">
              <a:buNone/>
            </a:pPr>
            <a:r>
              <a:rPr lang="en-GB" sz="1700" dirty="0">
                <a:latin typeface="Avenir Book" panose="02000503020000020003" pitchFamily="2" charset="0"/>
              </a:rPr>
              <a:t>Why we used this:</a:t>
            </a:r>
            <a:endParaRPr lang="en-GB" sz="1700" i="0" u="none" strike="noStrike" dirty="0">
              <a:effectLst/>
              <a:latin typeface="Avenir Book" panose="02000503020000020003" pitchFamily="2" charset="0"/>
            </a:endParaRPr>
          </a:p>
          <a:p>
            <a:r>
              <a:rPr lang="en-GB" sz="1700" i="0" u="none" strike="noStrike" dirty="0">
                <a:effectLst/>
                <a:latin typeface="Avenir Book" panose="02000503020000020003" pitchFamily="2" charset="0"/>
              </a:rPr>
              <a:t>KNN predicts whether a person has heart disease by comparing their health data (like age, cholesterol, and blood pressure) to others in the dataset.</a:t>
            </a:r>
          </a:p>
          <a:p>
            <a:pPr marL="0" indent="0">
              <a:buNone/>
            </a:pPr>
            <a:r>
              <a:rPr lang="en-GB" sz="1700" i="0" u="none" strike="noStrike" dirty="0">
                <a:effectLst/>
                <a:latin typeface="Avenir Book" panose="02000503020000020003" pitchFamily="2" charset="0"/>
              </a:rPr>
              <a:t>Suppose k = 3, and a new patient’s data is similar to:</a:t>
            </a:r>
          </a:p>
          <a:p>
            <a:r>
              <a:rPr lang="en-GB" sz="1700" i="0" u="none" strike="noStrike" dirty="0">
                <a:effectLst/>
                <a:latin typeface="Avenir Book" panose="02000503020000020003" pitchFamily="2" charset="0"/>
              </a:rPr>
              <a:t>2 people with heart disease</a:t>
            </a:r>
          </a:p>
          <a:p>
            <a:r>
              <a:rPr lang="en-GB" sz="1700" i="0" u="none" strike="noStrike" dirty="0">
                <a:effectLst/>
                <a:latin typeface="Avenir Book" panose="02000503020000020003" pitchFamily="2" charset="0"/>
              </a:rPr>
              <a:t>1 person without heart disease</a:t>
            </a:r>
          </a:p>
          <a:p>
            <a:pPr marL="0" indent="0">
              <a:buNone/>
            </a:pPr>
            <a:r>
              <a:rPr lang="en-GB" sz="1700" dirty="0">
                <a:latin typeface="Avenir Book" panose="02000503020000020003" pitchFamily="2" charset="0"/>
              </a:rPr>
              <a:t> </a:t>
            </a:r>
            <a:r>
              <a:rPr lang="en-GB" sz="1700" i="0" u="none" strike="noStrike" dirty="0">
                <a:effectLst/>
                <a:latin typeface="Avenir Book" panose="02000503020000020003" pitchFamily="2" charset="0"/>
              </a:rPr>
              <a:t>KNN will classify this new patient as having heart disease, since the majority of the 3 nearest </a:t>
            </a:r>
            <a:r>
              <a:rPr lang="en-GB" sz="1700" i="0" u="none" strike="noStrike" dirty="0" err="1">
                <a:effectLst/>
                <a:latin typeface="Avenir Book" panose="02000503020000020003" pitchFamily="2" charset="0"/>
              </a:rPr>
              <a:t>neighbors</a:t>
            </a:r>
            <a:r>
              <a:rPr lang="en-GB" sz="1700" i="0" u="none" strike="noStrike" dirty="0">
                <a:effectLst/>
                <a:latin typeface="Avenir Book" panose="02000503020000020003" pitchFamily="2" charset="0"/>
              </a:rPr>
              <a:t> do.</a:t>
            </a:r>
          </a:p>
          <a:p>
            <a:endParaRPr lang="en-CY" sz="1700" dirty="0">
              <a:latin typeface="Avenir Book" panose="020005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DFEF5-DC89-88B2-C60E-5356D04E95A2}"/>
              </a:ext>
            </a:extLst>
          </p:cNvPr>
          <p:cNvSpPr txBox="1"/>
          <p:nvPr/>
        </p:nvSpPr>
        <p:spPr>
          <a:xfrm>
            <a:off x="11585275" y="6497279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20310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/>
          </a:blip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8F85-AE0C-8F8F-E7EC-67B63F08B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Avenir Book" panose="02000503020000020003" pitchFamily="2" charset="0"/>
              </a:rPr>
              <a:t>Decision Tree Classifier</a:t>
            </a:r>
            <a:endParaRPr lang="en-CY" b="1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577D7-CB41-F93A-75C3-C156F7D16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338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9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A decision tree classifier predicts class labels by splitting data based on features, creating a tree structure. These splits form </a:t>
            </a:r>
            <a:r>
              <a:rPr lang="en-GB" sz="1900" i="0" u="none" strike="noStrike" dirty="0">
                <a:solidFill>
                  <a:srgbClr val="FF0000"/>
                </a:solidFill>
                <a:effectLst/>
                <a:latin typeface="Avenir Book" panose="02000503020000020003" pitchFamily="2" charset="0"/>
              </a:rPr>
              <a:t>decision boundaries</a:t>
            </a:r>
            <a:r>
              <a:rPr lang="en-GB" sz="19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 that separate classes for classification.</a:t>
            </a:r>
          </a:p>
          <a:p>
            <a:pPr marL="0" indent="0">
              <a:buNone/>
            </a:pPr>
            <a:endParaRPr lang="en-GB" sz="19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GB" sz="19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Why we used it: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9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Handles different data types: It works well with both numerical data (e.g., age, cholesterol) and categorical data (e.g., family history).</a:t>
            </a:r>
            <a:endParaRPr lang="en-GB" sz="19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9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Provides clear risk categories: By splitting data into groups, it helps identify patients at high or low risk clearly.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9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No need for much data preprocessing: Decision trees don’t require scaling or </a:t>
            </a:r>
            <a:r>
              <a:rPr lang="en-GB" sz="190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normalization</a:t>
            </a:r>
            <a:r>
              <a:rPr lang="en-GB" sz="19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.</a:t>
            </a:r>
          </a:p>
          <a:p>
            <a:pPr marL="0" indent="0">
              <a:buNone/>
            </a:pPr>
            <a:endParaRPr lang="en-CY" sz="1900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7E2144-5220-9D72-EAE0-A084B4798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583" y="2081148"/>
            <a:ext cx="5334000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ACB02-E2D5-1911-CD0D-A315D5A191B5}"/>
              </a:ext>
            </a:extLst>
          </p:cNvPr>
          <p:cNvSpPr txBox="1"/>
          <p:nvPr/>
        </p:nvSpPr>
        <p:spPr>
          <a:xfrm>
            <a:off x="8128000" y="1635654"/>
            <a:ext cx="3947583" cy="379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latin typeface="Avenir Book" panose="02000503020000020003" pitchFamily="2" charset="0"/>
              </a:rPr>
              <a:t>Our Decision Tree</a:t>
            </a:r>
            <a:endParaRPr lang="en-CY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71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2C1E2-A674-D25D-D3ED-A4BE7B35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F9BBF-1A69-8C33-8335-5C0E4859E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53397963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3628-49A7-7A1D-1607-74FDAC53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Avenir Book" panose="02000503020000020003" pitchFamily="2" charset="0"/>
              </a:rPr>
              <a:t>The metrics</a:t>
            </a:r>
            <a:endParaRPr lang="en-CY" b="1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0297D-F860-6EC5-97B0-84F4D4895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900" b="1" dirty="0">
                <a:latin typeface="Avenir Book" panose="02000503020000020003" pitchFamily="2" charset="0"/>
              </a:rPr>
              <a:t>Accuracy</a:t>
            </a:r>
            <a:r>
              <a:rPr lang="en-GB" sz="2900" dirty="0">
                <a:latin typeface="Avenir Book" panose="02000503020000020003" pitchFamily="2" charset="0"/>
              </a:rPr>
              <a:t> – % of correct predictions</a:t>
            </a:r>
          </a:p>
          <a:p>
            <a:r>
              <a:rPr lang="en-GB" sz="2900" b="1" dirty="0">
                <a:latin typeface="Avenir Book" panose="02000503020000020003" pitchFamily="2" charset="0"/>
              </a:rPr>
              <a:t>Precision</a:t>
            </a:r>
            <a:r>
              <a:rPr lang="en-GB" sz="2900" dirty="0">
                <a:latin typeface="Avenir Book" panose="02000503020000020003" pitchFamily="2" charset="0"/>
              </a:rPr>
              <a:t> – How many predicted positives are correct</a:t>
            </a:r>
          </a:p>
          <a:p>
            <a:r>
              <a:rPr lang="en-GB" sz="2900" b="1" dirty="0">
                <a:latin typeface="Avenir Book" panose="02000503020000020003" pitchFamily="2" charset="0"/>
              </a:rPr>
              <a:t>Recall</a:t>
            </a:r>
            <a:r>
              <a:rPr lang="en-GB" sz="2900" dirty="0">
                <a:latin typeface="Avenir Book" panose="02000503020000020003" pitchFamily="2" charset="0"/>
              </a:rPr>
              <a:t> – How many actual positives are found</a:t>
            </a:r>
          </a:p>
          <a:p>
            <a:r>
              <a:rPr lang="en-GB" sz="2900" b="1" dirty="0">
                <a:latin typeface="Avenir Book" panose="02000503020000020003" pitchFamily="2" charset="0"/>
              </a:rPr>
              <a:t>F1 Score</a:t>
            </a:r>
            <a:r>
              <a:rPr lang="en-GB" sz="2900" dirty="0">
                <a:latin typeface="Avenir Book" panose="02000503020000020003" pitchFamily="2" charset="0"/>
              </a:rPr>
              <a:t> – Balance between precision and recall</a:t>
            </a:r>
          </a:p>
          <a:p>
            <a:r>
              <a:rPr lang="en-GB" sz="2900" b="1" dirty="0">
                <a:latin typeface="Avenir Book" panose="02000503020000020003" pitchFamily="2" charset="0"/>
              </a:rPr>
              <a:t>Confusion Matrix</a:t>
            </a:r>
            <a:r>
              <a:rPr lang="en-GB" sz="2900" dirty="0">
                <a:latin typeface="Avenir Book" panose="02000503020000020003" pitchFamily="2" charset="0"/>
              </a:rPr>
              <a:t> – Detailed breakdown of prediction results</a:t>
            </a:r>
          </a:p>
          <a:p>
            <a:endParaRPr lang="en-CY" sz="29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82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Milestone 4: Baseline Model Trials</vt:lpstr>
      <vt:lpstr>Outline</vt:lpstr>
      <vt:lpstr>Baseline Models</vt:lpstr>
      <vt:lpstr>Dummy Classifier</vt:lpstr>
      <vt:lpstr>Logistic Regression</vt:lpstr>
      <vt:lpstr>K-Nearest Neighbors (classification)</vt:lpstr>
      <vt:lpstr>Decision Tree Classifier</vt:lpstr>
      <vt:lpstr>PowerPoint Presentation</vt:lpstr>
      <vt:lpstr>The metrics</vt:lpstr>
      <vt:lpstr> Dummy Classifier: Results and Metrics</vt:lpstr>
      <vt:lpstr> Logistic Regression: Results and Metrics</vt:lpstr>
      <vt:lpstr> K-Nearest Neighbors: Results and Metrics</vt:lpstr>
      <vt:lpstr> Decision Tree Classifier: Results and Metrics</vt:lpstr>
      <vt:lpstr>Model Evaluation</vt:lpstr>
      <vt:lpstr>What Surprised Us and Insights</vt:lpstr>
      <vt:lpstr>How we’re planning to improve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4: Baseline Model Trials</dc:title>
  <dc:creator>Ioannis Papadikkos</dc:creator>
  <cp:lastModifiedBy>Ioannis Papadikkos</cp:lastModifiedBy>
  <cp:revision>15</cp:revision>
  <dcterms:created xsi:type="dcterms:W3CDTF">2025-05-05T21:11:41Z</dcterms:created>
  <dcterms:modified xsi:type="dcterms:W3CDTF">2025-06-28T13:56:14Z</dcterms:modified>
</cp:coreProperties>
</file>